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59.png" ContentType="image/png"/>
  <Override PartName="/ppt/media/image17.jpeg" ContentType="image/jpeg"/>
  <Override PartName="/ppt/media/image3.png" ContentType="image/png"/>
  <Override PartName="/ppt/media/image28.png" ContentType="image/png"/>
  <Override PartName="/ppt/media/image1.jpeg" ContentType="image/jpeg"/>
  <Override PartName="/ppt/media/image58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4.jpeg" ContentType="image/jpe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23.jpeg" ContentType="image/jpeg"/>
  <Override PartName="/ppt/media/image8.png" ContentType="image/png"/>
  <Override PartName="/ppt/media/image56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29.png" ContentType="image/png"/>
  <Override PartName="/ppt/media/image14.jpeg" ContentType="image/jpeg"/>
  <Override PartName="/ppt/media/image39.png" ContentType="image/png"/>
  <Override PartName="/ppt/media/image15.jpeg" ContentType="image/jpeg"/>
  <Override PartName="/ppt/media/image16.png" ContentType="image/png"/>
  <Override PartName="/ppt/media/image52.jpeg" ContentType="image/jpeg"/>
  <Override PartName="/ppt/media/image18.png" ContentType="image/png"/>
  <Override PartName="/ppt/media/image19.jpeg" ContentType="image/jpeg"/>
  <Override PartName="/ppt/media/image44.png" ContentType="image/png"/>
  <Override PartName="/ppt/media/image20.jpeg" ContentType="image/jpeg"/>
  <Override PartName="/ppt/media/image54.png" ContentType="image/png"/>
  <Override PartName="/ppt/media/image21.jpeg" ContentType="image/jpeg"/>
  <Override PartName="/ppt/media/image22.jpeg" ContentType="image/jpeg"/>
  <Override PartName="/ppt/media/image24.png" ContentType="image/png"/>
  <Override PartName="/ppt/media/image27.png" ContentType="image/png"/>
  <Override PartName="/ppt/media/image25.jpeg" ContentType="image/jpeg"/>
  <Override PartName="/ppt/media/image26.png" ContentType="image/png"/>
  <Override PartName="/ppt/media/image32.png" ContentType="image/png"/>
  <Override PartName="/ppt/media/image30.jpeg" ContentType="image/jpeg"/>
  <Override PartName="/ppt/media/image33.jpeg" ContentType="image/jpeg"/>
  <Override PartName="/ppt/media/image35.jpeg" ContentType="image/jpeg"/>
  <Override PartName="/ppt/media/image36.jpeg" ContentType="image/jpeg"/>
  <Override PartName="/ppt/media/image37.png" ContentType="image/png"/>
  <Override PartName="/ppt/media/image38.png" ContentType="image/png"/>
  <Override PartName="/ppt/media/image40.png" ContentType="image/png"/>
  <Override PartName="/ppt/media/image41.jpeg" ContentType="image/jpe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jpeg" ContentType="image/jpe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5.png" ContentType="image/png"/>
  <Override PartName="/ppt/media/image57.png" ContentType="image/png"/>
  <Override PartName="/ppt/media/image60.png" ContentType="image/png"/>
  <Override PartName="/ppt/media/image61.jpeg" ContentType="image/jpe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&lt;заголовок&gt;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DAC5501-D863-46E4-8AF1-298B258F6411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://www.slideshare.net/maimoustafa735/html-css-basics-30843378" TargetMode="External"/><Relationship Id="rId2" Type="http://schemas.openxmlformats.org/officeDocument/2006/relationships/slide" Target="../slides/slide17.xml"/><Relationship Id="rId3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hyperlink" Target="https://www.w3.org/TR/html5/index.html#elements-1" TargetMode="External"/><Relationship Id="rId2" Type="http://schemas.openxmlformats.org/officeDocument/2006/relationships/hyperlink" Target="http://orig10.deviantart.net/6b51/f/2013/244/7/3/html5_cheat_sheet_by_dabbex30-d6kluh6.jpg" TargetMode="External"/><Relationship Id="rId3" Type="http://schemas.openxmlformats.org/officeDocument/2006/relationships/slide" Target="../slides/slide33.xml"/><Relationship Id="rId4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hyperlink" Target="http://html5.by/blog/flexbox/" TargetMode="External"/><Relationship Id="rId2" Type="http://schemas.openxmlformats.org/officeDocument/2006/relationships/slide" Target="../slides/slide50.xml"/><Relationship Id="rId3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hyperlink" Target="http://nodejs.org/dist/latest/win-x64/" TargetMode="Externa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86/" TargetMode="External"/><Relationship Id="rId4" Type="http://schemas.openxmlformats.org/officeDocument/2006/relationships/hyperlink" Target="http://nodejs.org/dist/latest/win-x86/" TargetMode="External"/><Relationship Id="rId5" Type="http://schemas.openxmlformats.org/officeDocument/2006/relationships/hyperlink" Target="https://github.com/npm/npm/releases" TargetMode="External"/><Relationship Id="rId6" Type="http://schemas.openxmlformats.org/officeDocument/2006/relationships/hyperlink" Target="https://github.com/npm/npm/releases" TargetMode="External"/><Relationship Id="rId7" Type="http://schemas.openxmlformats.org/officeDocument/2006/relationships/slide" Target="../slides/slide73.xml"/><Relationship Id="rId8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hyperlink" Target="http://nodejs.org/dist/latest/win-x64/" TargetMode="Externa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s://github.com/npm/npm/releases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slide" Target="../slides/slide74.xml"/><Relationship Id="rId6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hyperlink" Target="http://nodejs.org/dist/latest/win-x64/" TargetMode="Externa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s://github.com/npm/npm/releases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slide" Target="../slides/slide75.xml"/><Relationship Id="rId6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Сашин сайт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http://www.slideshare.net/maimoustafa735/html-css-basics-30843378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Три вещи, которые должен сделать веб-разработчик при жизни: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Построить велосипед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Посадить зрение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Вырастить DOM-дерево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Минимально рабочий html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пецификация https://www.w3.org/TR/html5/index.html#elements-1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Это грубое деление тут более коректное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https://www.w3.org/TR/html5/index.html#elements-1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тут более интересное деление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http://orig10.deviantart.net/6b51/f/2013/244/7/3/html5_cheat_sheet_by_dabbex30-d6kluh6.jpg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http://autoprefixer.github.io/ru/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http://autoprefixer.github.io/ru/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http://html5.by/blog/flexbox/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https://habrahabr.ru/post/106274/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https://habrahabr.ru/post/106274/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http://babeljs.io/repl/#?babili=false&amp;evaluate=true&amp;lineWrap=false&amp;presets=es2015-loose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http://babeljs.io/repl/#?babili=false&amp;evaluate=true&amp;lineWrap=false&amp;presets=es2015-loose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http://www.slideshare.net/HatemMahmoud/html5-7716606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node.js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Необходимо скачать node.exe с сайта: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</a:t>
            </a:r>
            <a:r>
              <a:rPr b="0" lang="ru-RU" sz="7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1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2"/>
              </a:rPr>
              <a:t>http://nodejs.org/dist/latest/win-x64/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(для 64-битной сборки)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</a:t>
            </a:r>
            <a:r>
              <a:rPr b="0" lang="ru-RU" sz="7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3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4"/>
              </a:rPr>
              <a:t>http://nodejs.org/dist/latest/win-x86/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(для 32-битной сборки)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C:\Users\OUT-Surname-NP\node\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Зайти на сайт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5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6"/>
              </a:rPr>
              <a:t>https://github.com/npm/npm/releases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скачать актуальную версию в виде zip-архива 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C:\Users\OUT-Surname-NP\npm-3.10.7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Переменная PATH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Пуск –&gt; Выполнить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rundll32 sysdm.cpl,EditEnvironmentVariables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Переменные среды пользователя для … (username)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Изменить PATH (или создать, если ее нет)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В качестве значения через точку с запятой указать папки с node, 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C:\Users\OUT-Surname-NP\node;C:\Users\OUT-Surname-NP\npm-3.10.7\bin;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node.js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Необходимо скачать node.exe с сайта: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</a:t>
            </a:r>
            <a:r>
              <a:rPr b="0" lang="ru-RU" sz="7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1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2"/>
              </a:rPr>
              <a:t>http://nodejs.org/dist/latest/win-x64/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(для 64-битной сборки)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C:\Users\OUT-Surname-NP\node\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Зайти на сайт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3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4"/>
              </a:rPr>
              <a:t>https://github.com/npm/npm/releases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скачать актуальную версию в виде zip-архива 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C:\Users\OUT-Surname-NP\npm-3.10.7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Переменная PATH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Пуск –&gt; Выполнить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rundll32 sysdm.cpl,EditEnvironmentVariables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Переменные среды пользователя для … (username)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Изменить PATH (или создать, если ее нет)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В качестве значения через точку с запятой указать папки с node, 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C:\Users\OUT-Surname-NP\node;C:\Users\OUT-Surname-NP\npm-3.10.7\bin;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node.js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Необходимо скачать node.exe с сайта: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</a:t>
            </a:r>
            <a:r>
              <a:rPr b="0" lang="ru-RU" sz="7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1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2"/>
              </a:rPr>
              <a:t>http://nodejs.org/dist/latest/win-x64/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(для 64-битной сборки)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C:\Users\OUT-Surname-NP\node\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Зайти на сайт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3"/>
              </a:rPr>
              <a:t> </a:t>
            </a:r>
            <a:r>
              <a:rPr b="0" lang="ru-RU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4"/>
              </a:rPr>
              <a:t>https://github.com/npm/npm/releases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скачать актуальную версию в виде zip-архива и распаковать в локальную папку, 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C:\Users\OUT-Surname-NP\npm-3.10.7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1" lang="ru-R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Переменная PATH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Пуск –&gt; Выполнить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rundll32 sysdm.cpl,EditEnvironmentVariables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Переменные среды пользователя для … (username)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Изменить PATH (или создать, если ее нет)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·</a:t>
            </a:r>
            <a:r>
              <a:rPr b="0" lang="ru-RU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В качестве значения через точку с запятой указать папки с node, npm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15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Например: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C:\Users\OUT-Surname-NP\node;C:\Users\OUT-Surname-NP\npm-3.10.7\bin;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98080"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6F7B234-1B2E-4785-B6E8-3BDEDC09FED8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76E7963-35F1-4937-99D0-672D2DE8D195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45AA2BF-8446-41D0-A16D-B9315CFDA8F4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jsfiddle.net/8wchdnfa/1/" TargetMode="External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jsfiddle.net/8wchdnfa/2/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jsfiddle.net/8wchdnfa/3/" TargetMode="External"/><Relationship Id="rId2" Type="http://schemas.openxmlformats.org/officeDocument/2006/relationships/hyperlink" Target="https://jsfiddle.net/8wchdnfa/5/" TargetMode="External"/><Relationship Id="rId3" Type="http://schemas.openxmlformats.org/officeDocument/2006/relationships/hyperlink" Target="https://jsfiddle.net/8wchdnfa/6/" TargetMode="External"/><Relationship Id="rId4" Type="http://schemas.openxmlformats.org/officeDocument/2006/relationships/hyperlink" Target="https://jsfiddle.net/8wchdnfa/7/" TargetMode="External"/><Relationship Id="rId5" Type="http://schemas.openxmlformats.org/officeDocument/2006/relationships/hyperlink" Target="https://jsfiddle.net/8wchdnfa/8/" TargetMode="External"/><Relationship Id="rId6" Type="http://schemas.openxmlformats.org/officeDocument/2006/relationships/hyperlink" Target="https://jsfiddle.net/8wchdnfa/9/" TargetMode="External"/><Relationship Id="rId7" Type="http://schemas.openxmlformats.org/officeDocument/2006/relationships/hyperlink" Target="https://jsfiddle.net/8wchdnfa/10/" TargetMode="External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jsfiddle.net/8wchdnfa/11/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://nodejs.org/dist/latest/win-x64/" TargetMode="Externa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s://github.com/npm/npm/releases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hyperlink" Target="https://www.google.ru/chrome/browser/desktop/index.html?standalone=1" TargetMode="External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11760" y="1301760"/>
            <a:ext cx="2790360" cy="363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Серьезное лицо - еще не признак ума, господа. Все глупости на Земле делаются именно с этим выражением. Вы улыбайтесь, господа, улыбайтесь!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Shape 56" descr=""/>
          <p:cNvPicPr/>
          <p:nvPr/>
        </p:nvPicPr>
        <p:blipFill>
          <a:blip r:embed="rId1"/>
          <a:stretch/>
        </p:blipFill>
        <p:spPr>
          <a:xfrm>
            <a:off x="3289680" y="1225080"/>
            <a:ext cx="5542200" cy="371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План занятия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Что значит «V» в MVC?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Ретроспектива Web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Стек технологий в Web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 – лего для браузера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– макияж для HTML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flexbox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(ECMAScript)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Отладка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Среда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marL="457200" indent="-228240" algn="ctr">
              <a:lnSpc>
                <a:spcPct val="100000"/>
              </a:lnSpc>
              <a:buClr>
                <a:srgbClr val="00783c"/>
              </a:buClr>
              <a:buFont typeface="StarSymbol"/>
              <a:buAutoNum type="arabicPeriod"/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Что значит «V» в MVC?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«V» значит Вендетта?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Shape 127" descr=""/>
          <p:cNvPicPr/>
          <p:nvPr/>
        </p:nvPicPr>
        <p:blipFill>
          <a:blip r:embed="rId1"/>
          <a:stretch/>
        </p:blipFill>
        <p:spPr>
          <a:xfrm>
            <a:off x="1006560" y="1093320"/>
            <a:ext cx="6852960" cy="38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нашем случае «V» это веб-интерфейс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Shape 133" descr=""/>
          <p:cNvPicPr/>
          <p:nvPr/>
        </p:nvPicPr>
        <p:blipFill>
          <a:blip r:embed="rId1"/>
          <a:stretch/>
        </p:blipFill>
        <p:spPr>
          <a:xfrm>
            <a:off x="311760" y="1107000"/>
            <a:ext cx="3415680" cy="3859920"/>
          </a:xfrm>
          <a:prstGeom prst="rect">
            <a:avLst/>
          </a:prstGeom>
          <a:ln>
            <a:noFill/>
          </a:ln>
        </p:spPr>
      </p:pic>
      <p:pic>
        <p:nvPicPr>
          <p:cNvPr id="148" name="Shape 134" descr=""/>
          <p:cNvPicPr/>
          <p:nvPr/>
        </p:nvPicPr>
        <p:blipFill>
          <a:blip r:embed="rId2"/>
          <a:srcRect l="0" t="0" r="0" b="26395"/>
          <a:stretch/>
        </p:blipFill>
        <p:spPr>
          <a:xfrm>
            <a:off x="3893760" y="1144080"/>
            <a:ext cx="4538160" cy="378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Нам пригодятся следующие технологии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Shape 141" descr=""/>
          <p:cNvPicPr/>
          <p:nvPr/>
        </p:nvPicPr>
        <p:blipFill>
          <a:blip r:embed="rId1"/>
          <a:stretch/>
        </p:blipFill>
        <p:spPr>
          <a:xfrm>
            <a:off x="0" y="1118160"/>
            <a:ext cx="9143640" cy="433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2. Ретроспектива Web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в 1999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Shape 154" descr=""/>
          <p:cNvPicPr/>
          <p:nvPr/>
        </p:nvPicPr>
        <p:blipFill>
          <a:blip r:embed="rId1"/>
          <a:srcRect l="0" t="22642" r="36316" b="0"/>
          <a:stretch/>
        </p:blipFill>
        <p:spPr>
          <a:xfrm>
            <a:off x="2252160" y="1017720"/>
            <a:ext cx="4412160" cy="411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Из чего состоит Web данный момент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 — стандартизированный язык разметки документов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— формальный язык описания внешнего вида документа, написанного с использованием языка разметки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— язык программирования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Shape 161" descr=""/>
          <p:cNvPicPr/>
          <p:nvPr/>
        </p:nvPicPr>
        <p:blipFill>
          <a:blip r:embed="rId1"/>
          <a:stretch/>
        </p:blipFill>
        <p:spPr>
          <a:xfrm>
            <a:off x="4023720" y="2645280"/>
            <a:ext cx="3962520" cy="232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Ретроспектива Web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Текст (www) 1990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Красивый текст с картинками (html) 1993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Красивый текст с картинками и анимацией (html+js) 1995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StarSymbol"/>
              <a:buAutoNum type="arabicParenR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Много красивого текста с картинками и анимацией (html+css+js) 1996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&lt;!DOCTYPE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&gt;Пример страницы&lt;/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color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 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'navy'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&gt;Страница на HTML5&lt;/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color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 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'navy'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1&lt;/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color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 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'navy'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2&lt;/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HTML+CSS+JS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30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https://goo.gl/k5hiC4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html+css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&lt;!DOCTYPE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&gt;Пример страницы&lt;/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"text/css"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color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 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'navy'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 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&gt;Страница на HTML5&lt;/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1&lt;/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2&lt;/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270000" y="4366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html+css+js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&lt;!DOCTYPE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&gt;Пример страницы&lt;/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title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"text/css"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color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 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'navy'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 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style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script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"text/javascript"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0" lang="ru-RU" sz="11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alert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"Превед медвед"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script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&gt;Страница на HTML5&lt;/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1&lt;/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&gt;Описание 2&lt;/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3. HTML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lego для браузера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HTML похож на XML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&lt;!DOCTYPE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head/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 </a:t>
            </a:r>
            <a:r>
              <a:rPr b="1" lang="ru-RU" sz="11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class=</a:t>
            </a:r>
            <a:r>
              <a:rPr b="1" lang="ru-RU" sz="11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”awesome”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&gt;Страница на &lt;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&gt;HTML5&lt;/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body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1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html</a:t>
            </a:r>
            <a:r>
              <a:rPr b="0" lang="ru-RU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Тэги со вложенными данными состоят из двух частей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Тэги без вложенных данных состоят из одной части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Могут иметь атрибуты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Имеют ограничения по вложенности (&lt;table&gt; только &lt;thead&gt; и &lt;tbody&gt;)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Как видит Браузер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11760" y="1157760"/>
            <a:ext cx="3080160" cy="34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header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header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nav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nav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section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article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...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article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section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aside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aside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footer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footer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Shape 204" descr=""/>
          <p:cNvPicPr/>
          <p:nvPr/>
        </p:nvPicPr>
        <p:blipFill>
          <a:blip r:embed="rId1"/>
          <a:srcRect l="0" t="0" r="0" b="9272"/>
          <a:stretch/>
        </p:blipFill>
        <p:spPr>
          <a:xfrm>
            <a:off x="3392280" y="1017720"/>
            <a:ext cx="5491080" cy="3736440"/>
          </a:xfrm>
          <a:prstGeom prst="rect">
            <a:avLst/>
          </a:prstGeom>
          <a:ln>
            <a:noFill/>
          </a:ln>
        </p:spPr>
      </p:pic>
      <p:pic>
        <p:nvPicPr>
          <p:cNvPr id="175" name="Shape 205" descr=""/>
          <p:cNvPicPr/>
          <p:nvPr/>
        </p:nvPicPr>
        <p:blipFill>
          <a:blip r:embed="rId2"/>
          <a:srcRect l="0" t="0" r="0" b="9601"/>
          <a:stretch/>
        </p:blipFill>
        <p:spPr>
          <a:xfrm>
            <a:off x="3436200" y="1015200"/>
            <a:ext cx="5402520" cy="36626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Как пишет программист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311760" y="1157760"/>
            <a:ext cx="3080160" cy="34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"header"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"main-menu"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"main"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"post"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...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"post"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"side"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 </a:t>
            </a:r>
            <a:r>
              <a:rPr b="1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id=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"footer"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&gt;...&lt;/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div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Shape 212" descr=""/>
          <p:cNvPicPr/>
          <p:nvPr/>
        </p:nvPicPr>
        <p:blipFill>
          <a:blip r:embed="rId1"/>
          <a:srcRect l="0" t="0" r="0" b="9272"/>
          <a:stretch/>
        </p:blipFill>
        <p:spPr>
          <a:xfrm>
            <a:off x="3392280" y="1017720"/>
            <a:ext cx="5491080" cy="37364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DOM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311760" y="1157760"/>
            <a:ext cx="3080160" cy="34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 id="header"&gt;...&lt;/div&gt;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 id="main-menu" /&gt;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 id="main"&gt;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&lt;div class="post" /&gt;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...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&lt;div class="post" /&gt;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&lt;/div&gt;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 class="side"&gt;...&lt;/div&gt;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 id="footer"&gt;...&lt;/div&gt;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Shape 219" descr=""/>
          <p:cNvPicPr/>
          <p:nvPr/>
        </p:nvPicPr>
        <p:blipFill>
          <a:blip r:embed="rId1"/>
          <a:srcRect l="0" t="0" r="0" b="9272"/>
          <a:stretch/>
        </p:blipFill>
        <p:spPr>
          <a:xfrm>
            <a:off x="3392280" y="1017720"/>
            <a:ext cx="5491080" cy="373644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 flipH="1" rot="10800000">
            <a:off x="6395760" y="1309680"/>
            <a:ext cx="29322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 rot="10800000">
            <a:off x="8652960" y="1237680"/>
            <a:ext cx="2912760" cy="10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Где lego?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Shape 234" descr=""/>
          <p:cNvPicPr/>
          <p:nvPr/>
        </p:nvPicPr>
        <p:blipFill>
          <a:blip r:embed="rId1"/>
          <a:stretch/>
        </p:blipFill>
        <p:spPr>
          <a:xfrm>
            <a:off x="511200" y="0"/>
            <a:ext cx="812088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Shape 241" descr=""/>
          <p:cNvPicPr/>
          <p:nvPr/>
        </p:nvPicPr>
        <p:blipFill>
          <a:blip r:embed="rId1"/>
          <a:stretch/>
        </p:blipFill>
        <p:spPr>
          <a:xfrm>
            <a:off x="511200" y="0"/>
            <a:ext cx="812088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Java?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Обзорно тэги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Всего тегов &gt; 300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Но пользуются в основном одним - &lt;div&gt;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Потому что в разных браузерах теги отображаются по разному.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Стандарты для слабаков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Shape 254" descr=""/>
          <p:cNvPicPr/>
          <p:nvPr/>
        </p:nvPicPr>
        <p:blipFill>
          <a:blip r:embed="rId1"/>
          <a:stretch/>
        </p:blipFill>
        <p:spPr>
          <a:xfrm>
            <a:off x="392040" y="1141560"/>
            <a:ext cx="6077160" cy="379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Стандарты для слабаков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Shape 261" descr=""/>
          <p:cNvPicPr/>
          <p:nvPr/>
        </p:nvPicPr>
        <p:blipFill>
          <a:blip r:embed="rId1"/>
          <a:stretch/>
        </p:blipFill>
        <p:spPr>
          <a:xfrm>
            <a:off x="392040" y="1141560"/>
            <a:ext cx="6077160" cy="3798000"/>
          </a:xfrm>
          <a:prstGeom prst="rect">
            <a:avLst/>
          </a:prstGeom>
          <a:ln>
            <a:noFill/>
          </a:ln>
        </p:spPr>
      </p:pic>
      <p:pic>
        <p:nvPicPr>
          <p:cNvPr id="200" name="Shape 262" descr=""/>
          <p:cNvPicPr/>
          <p:nvPr/>
        </p:nvPicPr>
        <p:blipFill>
          <a:blip r:embed="rId2"/>
          <a:stretch/>
        </p:blipFill>
        <p:spPr>
          <a:xfrm>
            <a:off x="6597000" y="3199680"/>
            <a:ext cx="2246400" cy="168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 самом деле тэги делятся на группы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Обеспечивающие функциональность: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Основные: &lt;html&gt;, &lt;body&gt;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Специфичные: &lt;iframe&gt;, &lt;video&gt;, &lt;input&gt;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Обеспечивающие отображение: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&lt;div&gt;, &lt;table&gt;, &lt;h1&gt;, &lt;p&gt;, &lt;span&gt;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 &lt;div&gt; + стили (имя служит только для простоты понимания)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https://jsfiddle.net/8wchdnfa/1/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теги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4. CSS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макияж для html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Shape 287" descr=""/>
          <p:cNvPicPr/>
          <p:nvPr/>
        </p:nvPicPr>
        <p:blipFill>
          <a:blip r:embed="rId1"/>
          <a:stretch/>
        </p:blipFill>
        <p:spPr>
          <a:xfrm>
            <a:off x="2257920" y="1332000"/>
            <a:ext cx="4208040" cy="353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немного похож на JSON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ru-RU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redText 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ru-RU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color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</a:t>
            </a:r>
            <a:r>
              <a:rPr b="1" lang="ru-RU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“red”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ru-RU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align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</a:t>
            </a:r>
            <a:r>
              <a:rPr b="1" lang="ru-RU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“center”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Shape 294" descr=""/>
          <p:cNvPicPr/>
          <p:nvPr/>
        </p:nvPicPr>
        <p:blipFill>
          <a:blip r:embed="rId1"/>
          <a:stretch/>
        </p:blipFill>
        <p:spPr>
          <a:xfrm>
            <a:off x="240480" y="2847600"/>
            <a:ext cx="5770080" cy="2375640"/>
          </a:xfrm>
          <a:prstGeom prst="rect">
            <a:avLst/>
          </a:prstGeom>
          <a:ln>
            <a:noFill/>
          </a:ln>
        </p:spPr>
      </p:pic>
      <p:pic>
        <p:nvPicPr>
          <p:cNvPr id="213" name="Shape 295" descr=""/>
          <p:cNvPicPr/>
          <p:nvPr/>
        </p:nvPicPr>
        <p:blipFill>
          <a:blip r:embed="rId2"/>
          <a:stretch/>
        </p:blipFill>
        <p:spPr>
          <a:xfrm>
            <a:off x="5904000" y="1232640"/>
            <a:ext cx="2988360" cy="298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Селекторы и их комбинации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11760" y="1305000"/>
            <a:ext cx="25192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Основные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tag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#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class1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class2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pseudoclass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::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pseudoelement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3224520" y="1305000"/>
            <a:ext cx="2103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Комбинации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  B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 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4"/>
          <p:cNvSpPr txBox="1"/>
          <p:nvPr/>
        </p:nvSpPr>
        <p:spPr>
          <a:xfrm>
            <a:off x="6165360" y="1305000"/>
            <a:ext cx="24120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Атрибуты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[attr='value']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[attr^='value']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[attr$='value']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[attr*='value']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[attr~='value']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[attr|='value']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Часто используемые комбинации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11760" y="1305000"/>
            <a:ext cx="25192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Основные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tag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#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class1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class2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r>
              <a:rPr b="0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pseudoclass</a:t>
            </a:r>
            <a:r>
              <a:rPr b="0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::</a:t>
            </a:r>
            <a:r>
              <a:rPr b="0" lang="ru-RU" sz="2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pseudoelement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3224520" y="1305000"/>
            <a:ext cx="2103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Комбинации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  B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</a:t>
            </a:r>
            <a:r>
              <a:rPr b="0" lang="ru-RU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 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6165360" y="1305000"/>
            <a:ext cx="24120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Атрибуты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[attr='value']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[attr^='value']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[attr$='value']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[attr*='value']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[attr~='value']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ru-RU" sz="2400" spc="-1" strike="noStrike">
                <a:solidFill>
                  <a:srgbClr val="b7b7b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[attr|='value']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Shape 76" descr=""/>
          <p:cNvPicPr/>
          <p:nvPr/>
        </p:nvPicPr>
        <p:blipFill>
          <a:blip r:embed="rId1"/>
          <a:stretch/>
        </p:blipFill>
        <p:spPr>
          <a:xfrm>
            <a:off x="-1764000" y="0"/>
            <a:ext cx="12468960" cy="51433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556640" y="21960"/>
            <a:ext cx="55620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ru-R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 ЧТО ЕСЛИ Я СКАЖУ ТЕБЕ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725760" y="4517640"/>
            <a:ext cx="785880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ru-R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ЧТО МОЖНО НЕ КОМПИЛИРОВАТЬ КОД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CSS свойства ( &gt; 150 различных 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20384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.example 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flex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transition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all .5s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  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user-select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none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.example 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-webkit-box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-webkit-flex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-moz-box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-ms-flexbox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display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flex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-webkit-transition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all .5s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-o-transition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all .5s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-moz-transition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all .5s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transition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all .5s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-webkit-user-select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none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-moz-user-select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none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-ms-user-select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none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      </a:t>
            </a:r>
            <a:r>
              <a:rPr b="0" lang="ru-RU" sz="1400" spc="-1" strike="noStrike">
                <a:solidFill>
                  <a:srgbClr val="9900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user-select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none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ru-RU" sz="14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361800" y="2448720"/>
            <a:ext cx="6754320" cy="2725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5"/>
          <p:cNvSpPr/>
          <p:nvPr/>
        </p:nvSpPr>
        <p:spPr>
          <a:xfrm>
            <a:off x="364320" y="3439440"/>
            <a:ext cx="7056720" cy="2725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6"/>
          <p:cNvSpPr/>
          <p:nvPr/>
        </p:nvSpPr>
        <p:spPr>
          <a:xfrm>
            <a:off x="364320" y="4430160"/>
            <a:ext cx="7590240" cy="2725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Shape 327" descr=""/>
          <p:cNvPicPr/>
          <p:nvPr/>
        </p:nvPicPr>
        <p:blipFill>
          <a:blip r:embed="rId1"/>
          <a:stretch/>
        </p:blipFill>
        <p:spPr>
          <a:xfrm>
            <a:off x="285840" y="281160"/>
            <a:ext cx="8572320" cy="45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https://jsfiddle.net/8wchdnfa/2/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классы и селекторы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5. flexbox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Какая боль, какая боль IE 8.0</a:t>
            </a: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Что он умеет?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Однострочная обертка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flex-direction - определение осей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justify-content - выравнивание по главной оси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align-items - выравнивание по поперечной оси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Многострочная обертка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flex-flow - многострочный режим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align-content - выравнивание рядов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flex-basis - размер элемента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Параметры элемента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 –  размер элемента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order - порядок элемента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flex-direction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Shape 351" descr=""/>
          <p:cNvPicPr/>
          <p:nvPr/>
        </p:nvPicPr>
        <p:blipFill>
          <a:blip r:embed="rId1"/>
          <a:stretch/>
        </p:blipFill>
        <p:spPr>
          <a:xfrm>
            <a:off x="2290320" y="1066680"/>
            <a:ext cx="3723120" cy="3723120"/>
          </a:xfrm>
          <a:prstGeom prst="rect">
            <a:avLst/>
          </a:prstGeom>
          <a:ln>
            <a:noFill/>
          </a:ln>
        </p:spPr>
      </p:pic>
      <p:sp>
        <p:nvSpPr>
          <p:cNvPr id="23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row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row-reverse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column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column-reverse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Shape 353" descr=""/>
          <p:cNvPicPr/>
          <p:nvPr/>
        </p:nvPicPr>
        <p:blipFill>
          <a:blip r:embed="rId2"/>
          <a:stretch/>
        </p:blipFill>
        <p:spPr>
          <a:xfrm>
            <a:off x="5142960" y="1083960"/>
            <a:ext cx="3688920" cy="368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justify-content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flex-start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flex-end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center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space-between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space-around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Shape 360" descr=""/>
          <p:cNvPicPr/>
          <p:nvPr/>
        </p:nvPicPr>
        <p:blipFill>
          <a:blip r:embed="rId1"/>
          <a:stretch/>
        </p:blipFill>
        <p:spPr>
          <a:xfrm>
            <a:off x="3645720" y="1317960"/>
            <a:ext cx="4424040" cy="294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align-items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flex-start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flex-end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center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baseline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stretch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Shape 367" descr=""/>
          <p:cNvPicPr/>
          <p:nvPr/>
        </p:nvPicPr>
        <p:blipFill>
          <a:blip r:embed="rId1"/>
          <a:stretch/>
        </p:blipFill>
        <p:spPr>
          <a:xfrm>
            <a:off x="4231800" y="932040"/>
            <a:ext cx="3636360" cy="363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flex-flow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Первый параметр аналогичен </a:t>
            </a: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flex-direction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Второй параметр тип обертки: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nowrap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(значение по умолчанию) : блоки расположены в одну линию слева направо (в rtl справа налево)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wrap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блоки расположены в несколько горизонтальных рядов (если не помещаются в один ряд). Они следуют друг за другом слева направо (в rtl справа налево)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wrap-reverse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тоже что и wrap, но блоки располагаются в обратном порядке.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align-content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flex-start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flex-end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center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space-between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space-around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stretch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Shape 380" descr=""/>
          <p:cNvPicPr/>
          <p:nvPr/>
        </p:nvPicPr>
        <p:blipFill>
          <a:blip r:embed="rId1"/>
          <a:stretch/>
        </p:blipFill>
        <p:spPr>
          <a:xfrm>
            <a:off x="4181400" y="161640"/>
            <a:ext cx="3321000" cy="498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План занятия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https://jsfiddle.net/8wchdnfa/3/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justify-content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https://jsfiddle.net/8wchdnfa/5/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align-items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https://jsfiddle.net/8wchdnfa/6/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когда нужно несколько строк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4"/>
              </a:rPr>
              <a:t>https://jsfiddle.net/8wchdnfa/7/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align-content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5"/>
              </a:rPr>
              <a:t>https://jsfiddle.net/8wchdnfa/8/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заготовка layout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6"/>
              </a:rPr>
              <a:t>https://jsfiddle.net/8wchdnfa/9/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готовый вариант layout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7"/>
              </a:rPr>
              <a:t>https://jsfiddle.net/8wchdnfa/10/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пример с просторов интернета layout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6. JavaScript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лучших традициях ES5</a:t>
            </a: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Создавался за 10 дней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Shape 399" descr=""/>
          <p:cNvPicPr/>
          <p:nvPr/>
        </p:nvPicPr>
        <p:blipFill>
          <a:blip r:embed="rId1"/>
          <a:stretch/>
        </p:blipFill>
        <p:spPr>
          <a:xfrm>
            <a:off x="1660680" y="1152360"/>
            <a:ext cx="4830120" cy="365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Brendan Eich (создатель языка JavaScript)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… 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JS был обязан «выглядеть как Java», только поменьше, быть эдаким младшим братом-тупицей для Java. Кроме того, он должен был быть написан за 10 дней, а иначе мы бы имели что-то похуже JS.…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...10 дней на то, чтобы сделать лексер, парсер, компилятор в байткод (bytecode emitter), интерпретатор, встроенные классы и декомпилятор…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...Простите, времени было мало для того, чтобы сделать правильную оптимизацию хвостовой рекурсии. 10 дней почти без сна, чтобы сделать JS с чистого листа, заставить его «выглядеть как Java» (я сделал, чтобы он выглядел как C) и тайком протащить туда его спасительные фишки: first class functions и прототипы (примерно как в языке Self).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вчера (ES5)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(id, 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_classCallCheck(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id;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(x, y);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prototype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move(x,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x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x;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y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y;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return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}();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завтра (ES6 / ES2015)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constructor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(id, 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.id = id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.move(x, y)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 (x,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.x = x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.y = y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 что сегодня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Shape 424" descr=""/>
          <p:cNvPicPr/>
          <p:nvPr/>
        </p:nvPicPr>
        <p:blipFill>
          <a:blip r:embed="rId1"/>
          <a:stretch/>
        </p:blipFill>
        <p:spPr>
          <a:xfrm>
            <a:off x="1215720" y="1152360"/>
            <a:ext cx="6840000" cy="3839040"/>
          </a:xfrm>
          <a:prstGeom prst="rect">
            <a:avLst/>
          </a:prstGeom>
          <a:ln>
            <a:noFill/>
          </a:ln>
        </p:spPr>
      </p:pic>
      <p:pic>
        <p:nvPicPr>
          <p:cNvPr id="267" name="Shape 425" descr=""/>
          <p:cNvPicPr/>
          <p:nvPr/>
        </p:nvPicPr>
        <p:blipFill>
          <a:blip r:embed="rId2"/>
          <a:stretch/>
        </p:blipFill>
        <p:spPr>
          <a:xfrm>
            <a:off x="1459440" y="1365480"/>
            <a:ext cx="1800000" cy="124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Типы данных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JavaScript есть три основных типа данных, два основных типа данных и два специальных типа данных. Итого 6 типов. Мощно? – Мощно!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Есть 5 «примитивных» типов: number, string, boolean, null, undefined и 6-й тип – объекты object.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417600" y="1940400"/>
            <a:ext cx="1859760" cy="26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Основные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String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Number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Boolean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2745720" y="1912320"/>
            <a:ext cx="2880360" cy="26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Составные (ссылочные):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Object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6074280" y="1958400"/>
            <a:ext cx="2241720" cy="26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Специальные: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null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undefined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не типизирован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Нет типа для представления одиночного символа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if ложью будут: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‘’, 0, false, null, NaN, undefined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Мягкое сравнение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false == 0, 0 == ‘0’, ‘0’ == true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не типизирован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Нет типа для представления одиночного символа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if ложью будут: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‘’, 0, false, null, NaN, undefined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Мягкое сравнение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false == 0, 0 == ‘0’, ‘0’ == true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Shape 447" descr=""/>
          <p:cNvPicPr/>
          <p:nvPr/>
        </p:nvPicPr>
        <p:blipFill>
          <a:blip r:embed="rId1"/>
          <a:stretch/>
        </p:blipFill>
        <p:spPr>
          <a:xfrm>
            <a:off x="6112800" y="2306160"/>
            <a:ext cx="2842560" cy="271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План занятия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Shape 89" descr=""/>
          <p:cNvPicPr/>
          <p:nvPr/>
        </p:nvPicPr>
        <p:blipFill>
          <a:blip r:embed="rId1"/>
          <a:stretch/>
        </p:blipFill>
        <p:spPr>
          <a:xfrm>
            <a:off x="1355400" y="1152360"/>
            <a:ext cx="5918400" cy="341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не типизирован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Нет типа для представления одиночного символа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Нет отдельного класса с плавающей запятой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if ложью будут: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‘’, 0, false, null, NaN, undefined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Сравнение без учета типа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false == 0, 0 == ‘0’, ‘0’ == true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При этом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false != undefined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Сравнение с учетом типа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false !== 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Тонкости сложения: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[] + {} = "[object Object]" ;  {} + [] = 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не типичное ООП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Быстрое создание объекта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 foo: ‘bar’ 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Быстрое создание массива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 ‘baz’ 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Объекты не  имеют классов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Функция это объект который можно исполнить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Конструктором объекта может выступать почти любая функция, достаточно её вызвать через </a:t>
            </a: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 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определяется в момент исполнения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https://jsfiddle.net/8wchdnfa/11/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- примеры по js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7. ES6 (ES2015)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Назад в будущее</a:t>
            </a: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Переменные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let </a:t>
            </a:r>
            <a:r>
              <a:rPr b="0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переменная которую </a:t>
            </a:r>
            <a:r>
              <a:rPr b="1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можно </a:t>
            </a:r>
            <a:r>
              <a:rPr b="0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переприсвоить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{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"baz"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{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"biz"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 </a:t>
            </a: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</a:t>
            </a:r>
            <a:r>
              <a:rPr b="1" i="1" lang="ru-RU" sz="1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можно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"biz" </a:t>
            </a: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</a:t>
            </a:r>
            <a:r>
              <a:rPr b="1" i="1" lang="ru-RU" sz="1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можно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 переменная которую </a:t>
            </a:r>
            <a:r>
              <a:rPr b="1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нельзя </a:t>
            </a:r>
            <a:r>
              <a:rPr b="0" lang="ru-RU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переприсвоить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{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"baz"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 = {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"biz"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 </a:t>
            </a: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</a:t>
            </a:r>
            <a:r>
              <a:rPr b="1" i="1" lang="ru-RU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нельзя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bar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"biz" </a:t>
            </a: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</a:t>
            </a:r>
            <a:r>
              <a:rPr b="1" i="1" lang="ru-RU" sz="1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можно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Сравнения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Shape 486" descr=""/>
          <p:cNvPicPr/>
          <p:nvPr/>
        </p:nvPicPr>
        <p:blipFill>
          <a:blip r:embed="rId1"/>
          <a:stretch/>
        </p:blipFill>
        <p:spPr>
          <a:xfrm>
            <a:off x="1301040" y="1326960"/>
            <a:ext cx="1437840" cy="1447560"/>
          </a:xfrm>
          <a:prstGeom prst="rect">
            <a:avLst/>
          </a:prstGeom>
          <a:ln>
            <a:noFill/>
          </a:ln>
        </p:spPr>
      </p:pic>
      <p:pic>
        <p:nvPicPr>
          <p:cNvPr id="293" name="Shape 487" descr=""/>
          <p:cNvPicPr/>
          <p:nvPr/>
        </p:nvPicPr>
        <p:blipFill>
          <a:blip r:embed="rId2"/>
          <a:stretch/>
        </p:blipFill>
        <p:spPr>
          <a:xfrm>
            <a:off x="1301040" y="3083760"/>
            <a:ext cx="1437840" cy="1447560"/>
          </a:xfrm>
          <a:prstGeom prst="rect">
            <a:avLst/>
          </a:prstGeom>
          <a:ln>
            <a:noFill/>
          </a:ln>
        </p:spPr>
      </p:pic>
      <p:pic>
        <p:nvPicPr>
          <p:cNvPr id="294" name="Shape 488" descr=""/>
          <p:cNvPicPr/>
          <p:nvPr/>
        </p:nvPicPr>
        <p:blipFill>
          <a:blip r:embed="rId3"/>
          <a:stretch/>
        </p:blipFill>
        <p:spPr>
          <a:xfrm>
            <a:off x="6068160" y="2208240"/>
            <a:ext cx="1304640" cy="13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Деструкторы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311760" y="1152360"/>
            <a:ext cx="41799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lhs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rhs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 = getASTNode();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tmp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getASTNode();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op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tmp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.op;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lhs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tmp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.lhs;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rhs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tmp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.rhs;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Shape 496" descr=""/>
          <p:cNvPicPr/>
          <p:nvPr/>
        </p:nvPicPr>
        <p:blipFill>
          <a:blip r:embed="rId1"/>
          <a:stretch/>
        </p:blipFill>
        <p:spPr>
          <a:xfrm>
            <a:off x="4562640" y="1057320"/>
            <a:ext cx="18720" cy="440028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  <p:pic>
        <p:nvPicPr>
          <p:cNvPr id="299" name="Shape 497" descr=""/>
          <p:cNvPicPr/>
          <p:nvPr/>
        </p:nvPicPr>
        <p:blipFill>
          <a:blip r:embed="rId2"/>
          <a:stretch/>
        </p:blipFill>
        <p:spPr>
          <a:xfrm>
            <a:off x="3324240" y="3406680"/>
            <a:ext cx="1370880" cy="95004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 rot="5400000">
            <a:off x="4332240" y="3430800"/>
            <a:ext cx="1475640" cy="901440"/>
          </a:xfrm>
          <a:prstGeom prst="triangle">
            <a:avLst>
              <a:gd name="adj" fmla="val 50000"/>
            </a:avLst>
          </a:prstGeom>
          <a:solidFill>
            <a:srgbClr val="f5da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Анонимные стрелочные функции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311760" y="1152360"/>
            <a:ext cx="44038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odds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=&gt; v +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pairs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=&gt; (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69480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 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even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v, 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odd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v +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nums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((v, i) =&gt; v + i)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Стрелочные функции сохраняют this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odds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return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 +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pairs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return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even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v, 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odd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: v +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nums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evens.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map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(v, i)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return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 + i;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Анонимные не сохраняют this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Shape 506" descr=""/>
          <p:cNvPicPr/>
          <p:nvPr/>
        </p:nvPicPr>
        <p:blipFill>
          <a:blip r:embed="rId1"/>
          <a:stretch/>
        </p:blipFill>
        <p:spPr>
          <a:xfrm>
            <a:off x="4562640" y="1057320"/>
            <a:ext cx="18720" cy="440028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Классы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311760" y="1152360"/>
            <a:ext cx="32479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constructor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(id, 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id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(x, y)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x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x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y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y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3629880" y="1152360"/>
            <a:ext cx="52902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(id, 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_classCallCheck(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id;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(x, y);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prototype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function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move(x, y) {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x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x;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y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y;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return </a:t>
            </a:r>
            <a:r>
              <a:rPr b="0" i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Shape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}();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Shape 514" descr=""/>
          <p:cNvPicPr/>
          <p:nvPr/>
        </p:nvPicPr>
        <p:blipFill>
          <a:blip r:embed="rId1"/>
          <a:stretch/>
        </p:blipFill>
        <p:spPr>
          <a:xfrm>
            <a:off x="3343320" y="1057320"/>
            <a:ext cx="18720" cy="440028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Многоточие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[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"hello"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true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7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other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[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...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[ 1, 2, "hello", true, 7 ]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...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 ===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9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"foo"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let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chars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[ ...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[ "f", "o", "o" 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4043160" y="1152360"/>
            <a:ext cx="52372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[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"hello"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true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7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other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[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concat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                 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[ 1, 2, "hello", true, 7 ]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apply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null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[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concat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params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)) === </a:t>
            </a:r>
            <a:r>
              <a:rPr b="0" lang="ru-RU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9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"foo"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chars 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= </a:t>
            </a:r>
            <a:r>
              <a:rPr b="1" i="1" lang="ru-RU" sz="1400" spc="-1" strike="noStrike">
                <a:solidFill>
                  <a:srgbClr val="660e7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.</a:t>
            </a:r>
            <a:r>
              <a:rPr b="0" lang="ru-RU" sz="1400" spc="-1" strike="noStrike">
                <a:solidFill>
                  <a:srgbClr val="7a7a4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split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ru-RU" sz="14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""</a:t>
            </a: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[ "f", "o", "o" ]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Shape 522" descr=""/>
          <p:cNvPicPr/>
          <p:nvPr/>
        </p:nvPicPr>
        <p:blipFill>
          <a:blip r:embed="rId1"/>
          <a:stretch/>
        </p:blipFill>
        <p:spPr>
          <a:xfrm>
            <a:off x="4029120" y="981000"/>
            <a:ext cx="18720" cy="440028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Почему подвиг?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Shape 95" descr=""/>
          <p:cNvPicPr/>
          <p:nvPr/>
        </p:nvPicPr>
        <p:blipFill>
          <a:blip r:embed="rId1"/>
          <a:stretch/>
        </p:blipFill>
        <p:spPr>
          <a:xfrm>
            <a:off x="1236960" y="1153800"/>
            <a:ext cx="6551280" cy="3913200"/>
          </a:xfrm>
          <a:prstGeom prst="rect">
            <a:avLst/>
          </a:prstGeom>
          <a:ln>
            <a:noFill/>
          </a:ln>
        </p:spPr>
      </p:pic>
      <p:sp>
        <p:nvSpPr>
          <p:cNvPr id="134" name="TextShape 2"/>
          <p:cNvSpPr txBox="1"/>
          <p:nvPr/>
        </p:nvSpPr>
        <p:spPr>
          <a:xfrm>
            <a:off x="1236960" y="1083600"/>
            <a:ext cx="6551280" cy="377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ru-R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НЕЛЬЗЯ ТАК ПРОСТО ВЗЯТЬ 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ИЗУЧИТЬ FRONTEND                    ЗА 3 ЛЕКЦИИ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Отладка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alert(&lt;строка&gt;) 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останавливает исполнение кода и показывает строку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console.log(&lt;данные&gt;)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- не останавливает исполнение выводит в консоль браузера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debugger </a:t>
            </a: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аналог breakpoint при достижении браузер переходит в режим пошаговой отладки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ru-RU" sz="52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Среда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понедельник?</a:t>
            </a:r>
            <a:r>
              <a:rPr b="0" lang="ru-RU" sz="2800" spc="-1" strike="noStrike">
                <a:solidFill>
                  <a:srgbClr val="0078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Инструменты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Y.браузер – 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бразер с хорошим режимом отладки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NodeJS - 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серверный js для запуска инструментов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1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Npm – </a:t>
            </a:r>
            <a:r>
              <a:rPr b="0" lang="ru-RU" sz="20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пакетный менеджер для библиотек и инструментов разработки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Инструменты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node.js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Необходимо скачать node.exe с сайта: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</a:t>
            </a:r>
            <a:r>
              <a:rPr b="0" lang="ru-RU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1"/>
              </a:rPr>
              <a:t> </a:t>
            </a:r>
            <a:r>
              <a:rPr b="0" lang="ru-RU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http://nodejs.org/dist/latest/win-x64/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(для 64-битной сборки)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 распаковать в локальную папку, например: C:\Users\OUT-Surname-NP\node\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npm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Зайти на сайт</a:t>
            </a:r>
            <a:r>
              <a:rPr b="0" lang="ru-RU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 </a:t>
            </a:r>
            <a:r>
              <a:rPr b="0" lang="ru-RU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https://github.com/npm/npm/releases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скачать актуальную версию в виде zip-архива и распаковать в локальную папку, например: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C:\Users\OUT-Surname-NP\npm-3.10.7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Browser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https://www.google.ru/chrome/browser/desktop/index.html?standalone=1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Инструменты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·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Пуск –&gt; Выполнить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·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rundll32 sysdm.cpl,EditEnvironmentVariables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·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Переменные среды пользователя для … (username)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·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Изменить PATH (или создать, если ее нет)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·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В качестве значения через точку с запятой указать папки с node, npm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Например: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C:\Users\OUT-Surname-NP\node;C:\Users\OUT-Surname-NP\npm-3.10.7\bin;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Терминология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Широко известен спор между Платоном и Диогеном. "Человек, - сказал Платон, - это двуногое животное без перьев". Тогда Диоген ощипал петуха и со словами: "Вот твой человек", - поставил его перед Платоном. Пришлось Платону сделать уточнение: "Двуногое животное без перьев и имеющее ногти".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Челове́к разу́мный — вид рода Люди (Homo) из семейства гоминид в отряде приматов.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Пора пристегнуть ремни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Shape 108" descr=""/>
          <p:cNvPicPr/>
          <p:nvPr/>
        </p:nvPicPr>
        <p:blipFill>
          <a:blip r:embed="rId1"/>
          <a:stretch/>
        </p:blipFill>
        <p:spPr>
          <a:xfrm>
            <a:off x="2190600" y="1096920"/>
            <a:ext cx="3855600" cy="38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LibreOffice/5.2.0.4$Windows_x86 LibreOffice_project/066b007f5ebcc236395c7d282ba488bca6720265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revision>0</cp:revision>
  <dc:subject/>
  <dc:title/>
</cp:coreProperties>
</file>